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media/image10.png" ContentType="image/png"/>
  <Override PartName="/ppt/media/image6.jpeg" ContentType="image/jpeg"/>
  <Override PartName="/ppt/media/image1.png" ContentType="image/png"/>
  <Override PartName="/ppt/media/image8.png" ContentType="image/png"/>
  <Override PartName="/ppt/media/image17.png" ContentType="image/png"/>
  <Override PartName="/ppt/media/image11.png" ContentType="image/png"/>
  <Override PartName="/ppt/media/image2.png" ContentType="image/png"/>
  <Override PartName="/ppt/media/image7.jpeg" ContentType="image/jpeg"/>
  <Override PartName="/ppt/media/image9.png" ContentType="image/png"/>
  <Override PartName="/ppt/media/image5.png" ContentType="image/png"/>
  <Override PartName="/ppt/media/image22.png" ContentType="image/png"/>
  <Override PartName="/ppt/media/image21.jpeg" ContentType="image/jpeg"/>
  <Override PartName="/ppt/media/image19.png" ContentType="image/png"/>
  <Override PartName="/ppt/media/image20.jpeg" ContentType="image/jpeg"/>
  <Override PartName="/ppt/media/image18.jpeg" ContentType="image/jpeg"/>
  <Override PartName="/ppt/media/image16.png" ContentType="image/png"/>
  <Override PartName="/ppt/media/image15.png" ContentType="image/png"/>
  <Override PartName="/ppt/media/image14.jpeg" ContentType="image/jpeg"/>
  <Override PartName="/ppt/media/hdphoto1.wdp" ContentType="image/vnd.ms-photo"/>
  <Override PartName="/ppt/media/image12.png" ContentType="image/png"/>
  <Override PartName="/ppt/media/image3.png" ContentType="image/png"/>
  <Override PartName="/ppt/media/image4.png" ContentType="image/png"/>
  <Override PartName="/ppt/media/image13.png" ContentType="image/png"/>
  <Override PartName="/ppt/media/hdphoto2.wdp" ContentType="image/vnd.ms-photo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</p:sld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69F477C-C098-44F0-878B-095304837DDB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834285E8-390B-444B-AF71-4E1FC1CA0B6E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82364026-D7FB-4F7E-A7AE-0E76E3C6B981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93E3248-4098-4385-BCD9-2BEA8ED5934E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2840A326-3676-4E20-9640-E807B5CB3CF2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B6422C17-D680-4A23-A57F-72DC9D93EB85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1DD8AD20-6E80-4919-9D5F-9BFDEBF54460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EB3BB57B-4E26-4327-820B-D5973A92D6B5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F6D7307B-DD3E-4402-8AF6-879AA18355CB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F034DE2D-4F9F-4B85-8098-2F51A51CAC1E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4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0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ecec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Shape 1"/>
          <p:cNvSpPr/>
          <p:nvPr/>
        </p:nvSpPr>
        <p:spPr>
          <a:xfrm>
            <a:off x="0" y="0"/>
            <a:ext cx="14630040" cy="8229240"/>
          </a:xfrm>
          <a:prstGeom prst="rect">
            <a:avLst/>
          </a:prstGeom>
          <a:solidFill>
            <a:srgbClr val="ffffff">
              <a:alpha val="9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2240" cy="411120"/>
          </a:xfrm>
          <a:prstGeom prst="rect">
            <a:avLst/>
          </a:prstGeom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microsoft.com/office/2007/relationships/hdphoto" Target="../media/hdphoto1.wdp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microsoft.com/office/2007/relationships/hdphoto" Target="../media/hdphoto2.wdp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7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8.xml"/><Relationship Id="rId9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0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9.png"/><Relationship Id="rId3" Type="http://schemas.openxmlformats.org/officeDocument/2006/relationships/image" Target="../media/image2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15" descr="Изображение выглядит как силуэт&#10;&#10;Содержимое, созданное искусственным интеллектом, может быть неверным."/>
          <p:cNvPicPr/>
          <p:nvPr/>
        </p:nvPicPr>
        <p:blipFill>
          <a:blip r:embed="rId1">
            <a:alphaModFix amt="3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LineDrawing/>
                    </a14:imgEffect>
                  </a14:imgLayer>
                </a14:imgProps>
              </a:ext>
            </a:extLst>
          </a:blip>
          <a:srcRect l="10101" t="20240" r="7813" b="22132"/>
          <a:stretch/>
        </p:blipFill>
        <p:spPr>
          <a:xfrm>
            <a:off x="-43920" y="334080"/>
            <a:ext cx="15088320" cy="7561080"/>
          </a:xfrm>
          <a:prstGeom prst="rect">
            <a:avLst/>
          </a:prstGeom>
          <a:ln w="0">
            <a:noFill/>
          </a:ln>
        </p:spPr>
      </p:pic>
      <p:sp>
        <p:nvSpPr>
          <p:cNvPr id="55" name="Прямоугольник 11"/>
          <p:cNvSpPr/>
          <p:nvPr/>
        </p:nvSpPr>
        <p:spPr>
          <a:xfrm>
            <a:off x="12763800" y="7779600"/>
            <a:ext cx="1817280" cy="446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6" name="Text 0"/>
          <p:cNvSpPr/>
          <p:nvPr/>
        </p:nvSpPr>
        <p:spPr>
          <a:xfrm>
            <a:off x="9229680" y="1224360"/>
            <a:ext cx="5210640" cy="189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1" lang="en-US" sz="15000" spc="-1" strike="noStrike">
                <a:solidFill>
                  <a:srgbClr val="002060"/>
                </a:solidFill>
                <a:latin typeface="Arial Black"/>
                <a:ea typeface="Raleway"/>
              </a:rPr>
              <a:t>2026</a:t>
            </a:r>
            <a:endParaRPr b="0" lang="ru-RU" sz="15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Text 0"/>
          <p:cNvSpPr/>
          <p:nvPr/>
        </p:nvSpPr>
        <p:spPr>
          <a:xfrm>
            <a:off x="594360" y="396000"/>
            <a:ext cx="8356320" cy="14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ct val="85000"/>
              </a:lnSpc>
              <a:tabLst>
                <a:tab algn="l" pos="0"/>
              </a:tabLst>
            </a:pPr>
            <a:r>
              <a:rPr b="1" lang="ru-RU" sz="6000" spc="-1" strike="noStrike">
                <a:solidFill>
                  <a:srgbClr val="002060"/>
                </a:solidFill>
                <a:latin typeface="Arial Black"/>
                <a:ea typeface="Raleway"/>
              </a:rPr>
              <a:t>ГОД ЕДИНСТВА</a:t>
            </a:r>
            <a:endParaRPr b="0" lang="ru-RU" sz="6000" spc="-1" strike="noStrike">
              <a:solidFill>
                <a:srgbClr val="ffffff"/>
              </a:solidFill>
              <a:latin typeface="Arial"/>
            </a:endParaRPr>
          </a:p>
          <a:p>
            <a:pPr algn="r" defTabSz="914400">
              <a:lnSpc>
                <a:spcPct val="85000"/>
              </a:lnSpc>
              <a:tabLst>
                <a:tab algn="l" pos="0"/>
              </a:tabLst>
            </a:pPr>
            <a:r>
              <a:rPr b="1" lang="ru-RU" sz="6000" spc="-1" strike="noStrike">
                <a:solidFill>
                  <a:srgbClr val="c00000"/>
                </a:solidFill>
                <a:latin typeface="Arial Black"/>
                <a:ea typeface="Raleway"/>
              </a:rPr>
              <a:t>НАРОДОВ РОССИИ</a:t>
            </a:r>
            <a:endParaRPr b="0" lang="ru-RU" sz="6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8" name="Рисунок 10" descr="Изображение выглядит как одежда, Дизайн костюма, Человеческое лицо, человек&#10;&#10;Содержимое, созданное искусственным интеллектом, может быть неверным."/>
          <p:cNvPicPr/>
          <p:nvPr/>
        </p:nvPicPr>
        <p:blipFill>
          <a:blip r:embed="rId3"/>
          <a:srcRect l="28752" t="0" r="26113" b="52554"/>
          <a:stretch/>
        </p:blipFill>
        <p:spPr>
          <a:xfrm>
            <a:off x="8242200" y="2583000"/>
            <a:ext cx="5503680" cy="5646240"/>
          </a:xfrm>
          <a:prstGeom prst="rect">
            <a:avLst/>
          </a:prstGeom>
          <a:ln w="0">
            <a:noFill/>
          </a:ln>
        </p:spPr>
      </p:pic>
      <p:pic>
        <p:nvPicPr>
          <p:cNvPr id="59" name="Рисунок 13" descr="Изображение выглядит как человек, Человеческое лицо, одежда, Дизайн костюма&#10;&#10;Содержимое, созданное искусственным интеллектом, может быть неверным."/>
          <p:cNvPicPr/>
          <p:nvPr/>
        </p:nvPicPr>
        <p:blipFill>
          <a:blip r:embed="rId4"/>
          <a:srcRect l="15063" t="0" r="14782" b="33702"/>
          <a:stretch/>
        </p:blipFill>
        <p:spPr>
          <a:xfrm flipH="1">
            <a:off x="1050840" y="2493000"/>
            <a:ext cx="6066000" cy="5732640"/>
          </a:xfrm>
          <a:prstGeom prst="rect">
            <a:avLst/>
          </a:prstGeom>
          <a:ln w="0">
            <a:noFill/>
          </a:ln>
        </p:spPr>
      </p:pic>
      <p:pic>
        <p:nvPicPr>
          <p:cNvPr id="60" name="Рисунок 6" descr="Изображение выглядит как Человеческое лицо, Модный аксессуар, человек, одежда&#10;&#10;Содержимое, созданное искусственным интеллектом, может быть неверным."/>
          <p:cNvPicPr/>
          <p:nvPr/>
        </p:nvPicPr>
        <p:blipFill>
          <a:blip r:embed="rId5"/>
          <a:srcRect l="0" t="0" r="0" b="13093"/>
          <a:stretch/>
        </p:blipFill>
        <p:spPr>
          <a:xfrm>
            <a:off x="3943440" y="2042640"/>
            <a:ext cx="7113960" cy="618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0"/>
          <p:cNvSpPr/>
          <p:nvPr/>
        </p:nvSpPr>
        <p:spPr>
          <a:xfrm>
            <a:off x="759600" y="79920"/>
            <a:ext cx="14183280" cy="12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chemeClr val="accent1">
                    <a:lumMod val="50000"/>
                  </a:schemeClr>
                </a:solidFill>
                <a:latin typeface="Arial Black"/>
                <a:ea typeface="Raleway"/>
              </a:rPr>
              <a:t>Указ о проведении Года Единства народов России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Text 1"/>
          <p:cNvSpPr/>
          <p:nvPr/>
        </p:nvSpPr>
        <p:spPr>
          <a:xfrm>
            <a:off x="6306120" y="1534680"/>
            <a:ext cx="8078400" cy="26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32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5 ноября 2025 года </a:t>
            </a:r>
            <a:r>
              <a:rPr b="0" lang="en-US" sz="32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на заседании Совета при Президенте РФ по межнациональным отношениям было принято историческое решение: </a:t>
            </a:r>
            <a:r>
              <a:rPr b="1" i="1" lang="en-US" sz="32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объявить 2026 год Годом Единства народов России.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Shape 3"/>
          <p:cNvSpPr/>
          <p:nvPr/>
        </p:nvSpPr>
        <p:spPr>
          <a:xfrm>
            <a:off x="6306120" y="5051160"/>
            <a:ext cx="151920" cy="1874880"/>
          </a:xfrm>
          <a:prstGeom prst="roundRect">
            <a:avLst>
              <a:gd name="adj" fmla="val 93767"/>
            </a:avLst>
          </a:prstGeom>
          <a:solidFill>
            <a:schemeClr val="accent1">
              <a:lumMod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Text 1"/>
          <p:cNvSpPr/>
          <p:nvPr/>
        </p:nvSpPr>
        <p:spPr>
          <a:xfrm>
            <a:off x="6558120" y="5028120"/>
            <a:ext cx="7826400" cy="21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 u="sng">
                <a:solidFill>
                  <a:schemeClr val="dk2">
                    <a:lumMod val="75000"/>
                  </a:schemeClr>
                </a:solidFill>
                <a:uFillTx/>
                <a:latin typeface="Arial"/>
                <a:ea typeface="Roboto"/>
              </a:rPr>
              <a:t>Цель: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Укрепление национального единства, мира и согласия между народами Российской Федерации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Прямоугольник 19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66" name="Picture 2" descr=""/>
          <p:cNvPicPr/>
          <p:nvPr/>
        </p:nvPicPr>
        <p:blipFill>
          <a:blip r:embed="rId1"/>
          <a:srcRect l="19040" t="0" r="0" b="2768"/>
          <a:stretch/>
        </p:blipFill>
        <p:spPr>
          <a:xfrm>
            <a:off x="3240" y="1108080"/>
            <a:ext cx="5929200" cy="71211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67" name="Прямоугольник 20"/>
          <p:cNvSpPr/>
          <p:nvPr/>
        </p:nvSpPr>
        <p:spPr>
          <a:xfrm>
            <a:off x="12809520" y="7760160"/>
            <a:ext cx="1817280" cy="446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4"/>
          <p:cNvSpPr/>
          <p:nvPr/>
        </p:nvSpPr>
        <p:spPr>
          <a:xfrm>
            <a:off x="2178360" y="1260360"/>
            <a:ext cx="2551320" cy="31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Сплочение наций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Text 5"/>
          <p:cNvSpPr/>
          <p:nvPr/>
        </p:nvSpPr>
        <p:spPr>
          <a:xfrm>
            <a:off x="581040" y="1758960"/>
            <a:ext cx="6824880" cy="97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Объединение всех народов России вокруг общих ценностей, исторического наследия и великой истории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Shape 7"/>
          <p:cNvSpPr/>
          <p:nvPr/>
        </p:nvSpPr>
        <p:spPr>
          <a:xfrm>
            <a:off x="1872000" y="3146760"/>
            <a:ext cx="4211280" cy="22680"/>
          </a:xfrm>
          <a:prstGeom prst="rect">
            <a:avLst/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1960" bIns="-2196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1" name="Text 8"/>
          <p:cNvSpPr/>
          <p:nvPr/>
        </p:nvSpPr>
        <p:spPr>
          <a:xfrm>
            <a:off x="1955520" y="3456000"/>
            <a:ext cx="2551320" cy="31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Сохранение культур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 9"/>
          <p:cNvSpPr/>
          <p:nvPr/>
        </p:nvSpPr>
        <p:spPr>
          <a:xfrm>
            <a:off x="581040" y="3976560"/>
            <a:ext cx="6824880" cy="13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Поддержка и развитие уникальных национальных культур, традиций и языков, передача их будущим поколениям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Text 12"/>
          <p:cNvSpPr/>
          <p:nvPr/>
        </p:nvSpPr>
        <p:spPr>
          <a:xfrm>
            <a:off x="2255040" y="5954760"/>
            <a:ext cx="2551320" cy="31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Взаимное уважение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Text 13"/>
          <p:cNvSpPr/>
          <p:nvPr/>
        </p:nvSpPr>
        <p:spPr>
          <a:xfrm>
            <a:off x="610560" y="6446880"/>
            <a:ext cx="6733800" cy="97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Формирование атмосферы глубокого уважения и взаимопонимания между всеми этническими группами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Прямоугольник 16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6" name="Text 0"/>
          <p:cNvSpPr/>
          <p:nvPr/>
        </p:nvSpPr>
        <p:spPr>
          <a:xfrm>
            <a:off x="4806720" y="107640"/>
            <a:ext cx="14183280" cy="12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000"/>
              </a:lnSpc>
              <a:tabLst>
                <a:tab algn="l" pos="0"/>
              </a:tabLst>
            </a:pPr>
            <a:r>
              <a:rPr b="0" lang="ru-RU" sz="3600" spc="-1" strike="noStrike">
                <a:solidFill>
                  <a:schemeClr val="accent1">
                    <a:lumMod val="50000"/>
                  </a:schemeClr>
                </a:solidFill>
                <a:latin typeface="Arial Black"/>
                <a:ea typeface="Raleway"/>
              </a:rPr>
              <a:t>Задачи проведения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7" name="Picture 2" descr=""/>
          <p:cNvPicPr/>
          <p:nvPr/>
        </p:nvPicPr>
        <p:blipFill>
          <a:blip r:embed="rId1"/>
          <a:srcRect l="4148" t="0" r="5347" b="0"/>
          <a:stretch/>
        </p:blipFill>
        <p:spPr>
          <a:xfrm>
            <a:off x="8061840" y="1048320"/>
            <a:ext cx="6564960" cy="7253640"/>
          </a:xfrm>
          <a:prstGeom prst="rect">
            <a:avLst/>
          </a:prstGeom>
          <a:ln w="0">
            <a:noFill/>
          </a:ln>
        </p:spPr>
      </p:pic>
      <p:sp>
        <p:nvSpPr>
          <p:cNvPr id="78" name="Shape 7"/>
          <p:cNvSpPr/>
          <p:nvPr/>
        </p:nvSpPr>
        <p:spPr>
          <a:xfrm>
            <a:off x="1872000" y="5618880"/>
            <a:ext cx="4211280" cy="22680"/>
          </a:xfrm>
          <a:prstGeom prst="rect">
            <a:avLst/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1960" bIns="-2196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: скругленные верхние углы 20"/>
          <p:cNvSpPr/>
          <p:nvPr/>
        </p:nvSpPr>
        <p:spPr>
          <a:xfrm>
            <a:off x="4572000" y="2972160"/>
            <a:ext cx="5367240" cy="21402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>
                <a:lumMod val="20000"/>
                <a:lumOff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0" name="Прямоугольник: скругленные противолежащие углы 19"/>
          <p:cNvSpPr/>
          <p:nvPr/>
        </p:nvSpPr>
        <p:spPr>
          <a:xfrm>
            <a:off x="10162440" y="2372760"/>
            <a:ext cx="4141440" cy="27396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>
                <a:lumMod val="20000"/>
                <a:lumOff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1" name="Прямоугольник: скругленные противолежащие углы 18"/>
          <p:cNvSpPr/>
          <p:nvPr/>
        </p:nvSpPr>
        <p:spPr>
          <a:xfrm flipH="1">
            <a:off x="231480" y="2372760"/>
            <a:ext cx="4141440" cy="27396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>
                <a:lumMod val="20000"/>
                <a:lumOff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dk2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82" name="Прямоугольник 17"/>
          <p:cNvSpPr/>
          <p:nvPr/>
        </p:nvSpPr>
        <p:spPr>
          <a:xfrm>
            <a:off x="12763800" y="7779600"/>
            <a:ext cx="1817280" cy="446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3" name="Рисунок 10" descr="Изображение выглядит как Красочность, Графика, векторная графика, искусство&#10;&#10;Содержимое, созданное искусственным интеллектом, может быть неверным.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LineDrawing/>
                    </a14:imgEffect>
                  </a14:imgLayer>
                </a14:imgProps>
              </a:ext>
            </a:extLst>
          </a:blip>
          <a:srcRect l="16660" t="0" r="0" b="10011"/>
          <a:stretch/>
        </p:blipFill>
        <p:spPr>
          <a:xfrm>
            <a:off x="24480" y="4593960"/>
            <a:ext cx="7314840" cy="3571560"/>
          </a:xfrm>
          <a:prstGeom prst="rect">
            <a:avLst/>
          </a:prstGeom>
          <a:ln w="0">
            <a:noFill/>
          </a:ln>
        </p:spPr>
      </p:pic>
      <p:sp>
        <p:nvSpPr>
          <p:cNvPr id="84" name="Text 0"/>
          <p:cNvSpPr/>
          <p:nvPr/>
        </p:nvSpPr>
        <p:spPr>
          <a:xfrm>
            <a:off x="3575160" y="32040"/>
            <a:ext cx="736056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199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chemeClr val="accent1">
                    <a:lumMod val="50000"/>
                  </a:schemeClr>
                </a:solidFill>
                <a:latin typeface="Arial Black"/>
                <a:ea typeface="Raleway"/>
              </a:rPr>
              <a:t>Россия — уникальная страна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Text 1"/>
          <p:cNvSpPr/>
          <p:nvPr/>
        </p:nvSpPr>
        <p:spPr>
          <a:xfrm>
            <a:off x="396360" y="1122840"/>
            <a:ext cx="14002200" cy="67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Россия — это дом для множества народов, каждый из которых вносит свой неповторимый вклад в общую культуру.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Text 2"/>
          <p:cNvSpPr/>
          <p:nvPr/>
        </p:nvSpPr>
        <p:spPr>
          <a:xfrm>
            <a:off x="396360" y="3287520"/>
            <a:ext cx="3793320" cy="182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0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проживают на необъятных просторах страны, создавая невероятное культурное полотно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Text 3"/>
          <p:cNvSpPr/>
          <p:nvPr/>
        </p:nvSpPr>
        <p:spPr>
          <a:xfrm>
            <a:off x="10122840" y="3631320"/>
            <a:ext cx="407124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0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является бесценным национальным богатством России, её живым достоянием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 4"/>
          <p:cNvSpPr/>
          <p:nvPr/>
        </p:nvSpPr>
        <p:spPr>
          <a:xfrm>
            <a:off x="5233680" y="3961440"/>
            <a:ext cx="4211640" cy="100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0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объединяет эти народы, демонстрируя единство в многообразии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Прямоугольник 8"/>
          <p:cNvSpPr/>
          <p:nvPr/>
        </p:nvSpPr>
        <p:spPr>
          <a:xfrm>
            <a:off x="3240" y="765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90" name="Рисунок 13" descr="Изображение выглядит как Красочность, Графика, векторная графика, искусство&#10;&#10;Содержимое, созданное искусственным интеллектом, может быть неверным.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LineDrawing/>
                    </a14:imgEffect>
                  </a14:imgLayer>
                </a14:imgProps>
              </a:ext>
            </a:extLst>
          </a:blip>
          <a:srcRect l="16660" t="0" r="0" b="10011"/>
          <a:stretch/>
        </p:blipFill>
        <p:spPr>
          <a:xfrm flipH="1">
            <a:off x="7303320" y="4593960"/>
            <a:ext cx="7314840" cy="3571560"/>
          </a:xfrm>
          <a:prstGeom prst="rect">
            <a:avLst/>
          </a:prstGeom>
          <a:ln w="0">
            <a:noFill/>
          </a:ln>
        </p:spPr>
      </p:pic>
      <p:sp>
        <p:nvSpPr>
          <p:cNvPr id="91" name="Text 2"/>
          <p:cNvSpPr/>
          <p:nvPr/>
        </p:nvSpPr>
        <p:spPr>
          <a:xfrm>
            <a:off x="408600" y="2542680"/>
            <a:ext cx="3793320" cy="70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1" i="1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Более 190 народов и этнических групп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Text 4"/>
          <p:cNvSpPr/>
          <p:nvPr/>
        </p:nvSpPr>
        <p:spPr>
          <a:xfrm>
            <a:off x="5050440" y="3168360"/>
            <a:ext cx="4479840" cy="75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1" i="1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Территория от Европы до Дальнего Востока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Text 3"/>
          <p:cNvSpPr/>
          <p:nvPr/>
        </p:nvSpPr>
        <p:spPr>
          <a:xfrm>
            <a:off x="10162440" y="2529360"/>
            <a:ext cx="4071240" cy="102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650"/>
              </a:lnSpc>
            </a:pPr>
            <a:r>
              <a:rPr b="1" i="1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Многообразие культур, традиций</a:t>
            </a:r>
            <a:r>
              <a:rPr b="1" i="1" lang="ru-RU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   </a:t>
            </a:r>
            <a:r>
              <a:rPr b="1" i="1" lang="en-US" sz="2800" spc="-1" strike="noStrike">
                <a:solidFill>
                  <a:schemeClr val="dk2">
                    <a:lumMod val="75000"/>
                  </a:schemeClr>
                </a:solidFill>
                <a:latin typeface="Arial"/>
                <a:ea typeface="Roboto"/>
              </a:rPr>
              <a:t>и языков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ts val="2650"/>
              </a:lnSpc>
            </a:pP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28"/>
          <p:cNvSpPr/>
          <p:nvPr/>
        </p:nvSpPr>
        <p:spPr>
          <a:xfrm>
            <a:off x="12779280" y="7745040"/>
            <a:ext cx="1817280" cy="446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5" name="Text 0"/>
          <p:cNvSpPr/>
          <p:nvPr/>
        </p:nvSpPr>
        <p:spPr>
          <a:xfrm>
            <a:off x="2171880" y="61200"/>
            <a:ext cx="10049400" cy="65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151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1b1b27"/>
                </a:solidFill>
                <a:latin typeface="Arial Black"/>
                <a:ea typeface="Raleway"/>
              </a:rPr>
              <a:t>Самые многочисленные народы России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Text 1"/>
          <p:cNvSpPr/>
          <p:nvPr/>
        </p:nvSpPr>
        <p:spPr>
          <a:xfrm>
            <a:off x="713160" y="1303560"/>
            <a:ext cx="13880880" cy="58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rgbClr val="3c3939"/>
                </a:solidFill>
                <a:latin typeface="Arial"/>
                <a:ea typeface="Roboto"/>
              </a:rPr>
              <a:t>Народы России — это калейдоскоп традиций, обычаев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rgbClr val="3c3939"/>
                </a:solidFill>
                <a:latin typeface="Arial"/>
                <a:ea typeface="Roboto"/>
              </a:rPr>
              <a:t>и ярких национальных костюмов.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Shape 2"/>
          <p:cNvSpPr/>
          <p:nvPr/>
        </p:nvSpPr>
        <p:spPr>
          <a:xfrm>
            <a:off x="733320" y="2535480"/>
            <a:ext cx="4247640" cy="5209200"/>
          </a:xfrm>
          <a:prstGeom prst="roundRect">
            <a:avLst>
              <a:gd name="adj" fmla="val 2583"/>
            </a:avLst>
          </a:prstGeom>
          <a:solidFill>
            <a:schemeClr val="accent1">
              <a:lumMod val="20000"/>
              <a:lumOff val="80000"/>
              <a:alpha val="9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8" name="Shape 3"/>
          <p:cNvSpPr/>
          <p:nvPr/>
        </p:nvSpPr>
        <p:spPr>
          <a:xfrm>
            <a:off x="733320" y="2512800"/>
            <a:ext cx="4247640" cy="91080"/>
          </a:xfrm>
          <a:prstGeom prst="roundRect">
            <a:avLst>
              <a:gd name="adj" fmla="val 96254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9440" bIns="1944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9" name="Shape 4"/>
          <p:cNvSpPr/>
          <p:nvPr/>
        </p:nvSpPr>
        <p:spPr>
          <a:xfrm>
            <a:off x="2543040" y="2221200"/>
            <a:ext cx="628200" cy="628200"/>
          </a:xfrm>
          <a:prstGeom prst="roundRect">
            <a:avLst>
              <a:gd name="adj" fmla="val 145455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Text 5"/>
          <p:cNvSpPr/>
          <p:nvPr/>
        </p:nvSpPr>
        <p:spPr>
          <a:xfrm>
            <a:off x="2808000" y="2317320"/>
            <a:ext cx="25128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3149"/>
              </a:lnSpc>
              <a:tabLst>
                <a:tab algn="l" pos="0"/>
              </a:tabLst>
            </a:pPr>
            <a:r>
              <a:rPr b="0" lang="en-US" sz="1950" spc="-1" strike="noStrike">
                <a:solidFill>
                  <a:srgbClr val="ffffff"/>
                </a:solidFill>
                <a:latin typeface="Raleway"/>
                <a:ea typeface="Raleway"/>
              </a:rPr>
              <a:t>1</a:t>
            </a:r>
            <a:endParaRPr b="0" lang="ru-RU" sz="195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Text 6"/>
          <p:cNvSpPr/>
          <p:nvPr/>
        </p:nvSpPr>
        <p:spPr>
          <a:xfrm>
            <a:off x="965880" y="3059280"/>
            <a:ext cx="2619000" cy="32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Русские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Text 7"/>
          <p:cNvSpPr/>
          <p:nvPr/>
        </p:nvSpPr>
        <p:spPr>
          <a:xfrm>
            <a:off x="965880" y="3512520"/>
            <a:ext cx="378288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c3939"/>
                </a:solidFill>
                <a:latin typeface="Arial"/>
                <a:ea typeface="Roboto"/>
              </a:rPr>
              <a:t>Около 80% населения страны, носители богатой истории и культуры.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Shape 8"/>
          <p:cNvSpPr/>
          <p:nvPr/>
        </p:nvSpPr>
        <p:spPr>
          <a:xfrm>
            <a:off x="5191200" y="2535480"/>
            <a:ext cx="4247640" cy="5209200"/>
          </a:xfrm>
          <a:prstGeom prst="roundRect">
            <a:avLst>
              <a:gd name="adj" fmla="val 2583"/>
            </a:avLst>
          </a:prstGeom>
          <a:solidFill>
            <a:schemeClr val="accent1">
              <a:lumMod val="20000"/>
              <a:lumOff val="80000"/>
              <a:alpha val="9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" name="Shape 9"/>
          <p:cNvSpPr/>
          <p:nvPr/>
        </p:nvSpPr>
        <p:spPr>
          <a:xfrm>
            <a:off x="5191200" y="2512800"/>
            <a:ext cx="4247640" cy="91080"/>
          </a:xfrm>
          <a:prstGeom prst="roundRect">
            <a:avLst>
              <a:gd name="adj" fmla="val 96254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9440" bIns="1944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Shape 10"/>
          <p:cNvSpPr/>
          <p:nvPr/>
        </p:nvSpPr>
        <p:spPr>
          <a:xfrm>
            <a:off x="7000920" y="2221200"/>
            <a:ext cx="628200" cy="628200"/>
          </a:xfrm>
          <a:prstGeom prst="roundRect">
            <a:avLst>
              <a:gd name="adj" fmla="val 145455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Text 11"/>
          <p:cNvSpPr/>
          <p:nvPr/>
        </p:nvSpPr>
        <p:spPr>
          <a:xfrm>
            <a:off x="7250400" y="2302200"/>
            <a:ext cx="25128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3149"/>
              </a:lnSpc>
              <a:tabLst>
                <a:tab algn="l" pos="0"/>
              </a:tabLst>
            </a:pPr>
            <a:r>
              <a:rPr b="0" lang="en-US" sz="1950" spc="-1" strike="noStrike">
                <a:solidFill>
                  <a:srgbClr val="ffffff"/>
                </a:solidFill>
                <a:latin typeface="Raleway"/>
                <a:ea typeface="Raleway"/>
              </a:rPr>
              <a:t>2</a:t>
            </a:r>
            <a:endParaRPr b="0" lang="ru-RU" sz="195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Text 12"/>
          <p:cNvSpPr/>
          <p:nvPr/>
        </p:nvSpPr>
        <p:spPr>
          <a:xfrm>
            <a:off x="5423400" y="3059280"/>
            <a:ext cx="2619000" cy="32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Татары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Text 13"/>
          <p:cNvSpPr/>
          <p:nvPr/>
        </p:nvSpPr>
        <p:spPr>
          <a:xfrm>
            <a:off x="5423400" y="3444480"/>
            <a:ext cx="378288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c3939"/>
                </a:solidFill>
                <a:latin typeface="Arial"/>
                <a:ea typeface="Roboto"/>
              </a:rPr>
              <a:t>Около 4% населения, известные своей самобытной культурой и языком.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Shape 14"/>
          <p:cNvSpPr/>
          <p:nvPr/>
        </p:nvSpPr>
        <p:spPr>
          <a:xfrm>
            <a:off x="9648720" y="2535480"/>
            <a:ext cx="4247640" cy="5209200"/>
          </a:xfrm>
          <a:prstGeom prst="roundRect">
            <a:avLst>
              <a:gd name="adj" fmla="val 2583"/>
            </a:avLst>
          </a:prstGeom>
          <a:solidFill>
            <a:schemeClr val="accent1">
              <a:lumMod val="20000"/>
              <a:lumOff val="80000"/>
              <a:alpha val="9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0" name="Shape 15"/>
          <p:cNvSpPr/>
          <p:nvPr/>
        </p:nvSpPr>
        <p:spPr>
          <a:xfrm>
            <a:off x="9648720" y="2512800"/>
            <a:ext cx="4247640" cy="91080"/>
          </a:xfrm>
          <a:prstGeom prst="roundRect">
            <a:avLst>
              <a:gd name="adj" fmla="val 96254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9440" bIns="1944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Shape 16"/>
          <p:cNvSpPr/>
          <p:nvPr/>
        </p:nvSpPr>
        <p:spPr>
          <a:xfrm>
            <a:off x="11458440" y="2221200"/>
            <a:ext cx="628200" cy="628200"/>
          </a:xfrm>
          <a:prstGeom prst="roundRect">
            <a:avLst>
              <a:gd name="adj" fmla="val 145455"/>
            </a:avLst>
          </a:prstGeom>
          <a:solidFill>
            <a:srgbClr val="1b1b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2" name="Text 17"/>
          <p:cNvSpPr/>
          <p:nvPr/>
        </p:nvSpPr>
        <p:spPr>
          <a:xfrm>
            <a:off x="11708280" y="2287080"/>
            <a:ext cx="25128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3149"/>
              </a:lnSpc>
              <a:tabLst>
                <a:tab algn="l" pos="0"/>
              </a:tabLst>
            </a:pPr>
            <a:r>
              <a:rPr b="0" lang="en-US" sz="1950" spc="-1" strike="noStrike">
                <a:solidFill>
                  <a:srgbClr val="ffffff"/>
                </a:solidFill>
                <a:latin typeface="Raleway"/>
                <a:ea typeface="Raleway"/>
              </a:rPr>
              <a:t>3</a:t>
            </a:r>
            <a:endParaRPr b="0" lang="ru-RU" sz="195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Text 18"/>
          <p:cNvSpPr/>
          <p:nvPr/>
        </p:nvSpPr>
        <p:spPr>
          <a:xfrm>
            <a:off x="9881280" y="3085560"/>
            <a:ext cx="2619000" cy="32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Другие народы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Text 19"/>
          <p:cNvSpPr/>
          <p:nvPr/>
        </p:nvSpPr>
        <p:spPr>
          <a:xfrm>
            <a:off x="9881280" y="3512520"/>
            <a:ext cx="3782880" cy="134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c3939"/>
                </a:solidFill>
                <a:latin typeface="Arial"/>
                <a:ea typeface="Roboto"/>
              </a:rPr>
              <a:t>Украинцы, Башкиры, Чуваши, Чеченцы, Армяне и многие другие, каждый со своим уникальным наследием.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Прямоугольник 25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6" name="Рисунок 26" descr="Изображение выглядит как Человеческое лицо, Модный аксессуар, человек, одежда&#10;&#10;Содержимое, созданное искусственным интеллектом, может быть неверным."/>
          <p:cNvPicPr/>
          <p:nvPr/>
        </p:nvPicPr>
        <p:blipFill>
          <a:blip r:embed="rId1"/>
          <a:srcRect l="0" t="0" r="0" b="13093"/>
          <a:stretch/>
        </p:blipFill>
        <p:spPr>
          <a:xfrm>
            <a:off x="600480" y="4340880"/>
            <a:ext cx="4474080" cy="3888360"/>
          </a:xfrm>
          <a:prstGeom prst="rect">
            <a:avLst/>
          </a:prstGeom>
          <a:ln w="0">
            <a:noFill/>
          </a:ln>
        </p:spPr>
      </p:pic>
      <p:pic>
        <p:nvPicPr>
          <p:cNvPr id="117" name="Рисунок 27" descr="Изображение выглядит как человек, Человеческое лицо, одежда, Дизайн костюма&#10;&#10;Содержимое, созданное искусственным интеллектом, может быть неверным."/>
          <p:cNvPicPr/>
          <p:nvPr/>
        </p:nvPicPr>
        <p:blipFill>
          <a:blip r:embed="rId2"/>
          <a:srcRect l="15063" t="0" r="14782" b="33702"/>
          <a:stretch/>
        </p:blipFill>
        <p:spPr>
          <a:xfrm>
            <a:off x="5403600" y="4640760"/>
            <a:ext cx="3805200" cy="3596040"/>
          </a:xfrm>
          <a:prstGeom prst="rect">
            <a:avLst/>
          </a:prstGeom>
          <a:ln w="0">
            <a:noFill/>
          </a:ln>
        </p:spPr>
      </p:pic>
      <p:pic>
        <p:nvPicPr>
          <p:cNvPr id="118" name="Рисунок 30" descr="Изображение выглядит как человек, Дизайн костюма, одежда, мода&#10;&#10;Содержимое, созданное искусственным интеллектом, может быть неверным."/>
          <p:cNvPicPr/>
          <p:nvPr/>
        </p:nvPicPr>
        <p:blipFill>
          <a:blip r:embed="rId3"/>
          <a:srcRect l="31894" t="0" r="30870" b="30261"/>
          <a:stretch/>
        </p:blipFill>
        <p:spPr>
          <a:xfrm>
            <a:off x="11655360" y="4720320"/>
            <a:ext cx="1873440" cy="3508920"/>
          </a:xfrm>
          <a:prstGeom prst="rect">
            <a:avLst/>
          </a:prstGeom>
          <a:ln w="0">
            <a:noFill/>
          </a:ln>
        </p:spPr>
      </p:pic>
      <p:pic>
        <p:nvPicPr>
          <p:cNvPr id="119" name="Рисунок 34" descr="Изображение выглядит как человек, одежда, обувь, мода&#10;&#10;Содержимое, созданное искусственным интеллектом, может быть неверным."/>
          <p:cNvPicPr/>
          <p:nvPr/>
        </p:nvPicPr>
        <p:blipFill>
          <a:blip r:embed="rId4"/>
          <a:srcRect l="27986" t="0" r="28392" b="29984"/>
          <a:stretch/>
        </p:blipFill>
        <p:spPr>
          <a:xfrm flipH="1">
            <a:off x="10056960" y="4755240"/>
            <a:ext cx="2164320" cy="3474000"/>
          </a:xfrm>
          <a:prstGeom prst="rect">
            <a:avLst/>
          </a:prstGeom>
          <a:ln w="0">
            <a:noFill/>
          </a:ln>
        </p:spPr>
      </p:pic>
      <p:pic>
        <p:nvPicPr>
          <p:cNvPr id="120" name="Рисунок 36" descr="Изображение выглядит как одежда, человек, Дизайн костюма, Танец&#10;&#10;Содержимое, созданное искусственным интеллектом, может быть неверным."/>
          <p:cNvPicPr/>
          <p:nvPr/>
        </p:nvPicPr>
        <p:blipFill>
          <a:blip r:embed="rId5"/>
          <a:srcRect l="18427" t="0" r="14888" b="31903"/>
          <a:stretch/>
        </p:blipFill>
        <p:spPr>
          <a:xfrm flipH="1">
            <a:off x="8763480" y="5085720"/>
            <a:ext cx="3078000" cy="3143520"/>
          </a:xfrm>
          <a:prstGeom prst="rect">
            <a:avLst/>
          </a:prstGeom>
          <a:ln w="0">
            <a:noFill/>
          </a:ln>
        </p:spPr>
      </p:pic>
      <p:pic>
        <p:nvPicPr>
          <p:cNvPr id="121" name="Рисунок 38" descr="Изображение выглядит как одежда, Дизайн костюма, человек, Танец&#10;&#10;Содержимое, созданное искусственным интеллектом, может быть неверным."/>
          <p:cNvPicPr/>
          <p:nvPr/>
        </p:nvPicPr>
        <p:blipFill>
          <a:blip r:embed="rId6"/>
          <a:srcRect l="24115" t="0" r="19442" b="36807"/>
          <a:stretch/>
        </p:blipFill>
        <p:spPr>
          <a:xfrm flipH="1">
            <a:off x="11841840" y="5244840"/>
            <a:ext cx="2672280" cy="2991960"/>
          </a:xfrm>
          <a:prstGeom prst="rect">
            <a:avLst/>
          </a:prstGeom>
          <a:ln w="0">
            <a:noFill/>
          </a:ln>
        </p:spPr>
      </p:pic>
      <p:pic>
        <p:nvPicPr>
          <p:cNvPr id="122" name="Рисунок 40" descr="Изображение выглядит как одежда, Дизайн костюма, человек, Человеческое лицо&#10;&#10;Содержимое, созданное искусственным интеллектом, может быть неверным."/>
          <p:cNvPicPr/>
          <p:nvPr/>
        </p:nvPicPr>
        <p:blipFill>
          <a:blip r:embed="rId7"/>
          <a:srcRect l="31806" t="0" r="27543" b="34621"/>
          <a:stretch/>
        </p:blipFill>
        <p:spPr>
          <a:xfrm>
            <a:off x="10905120" y="5223240"/>
            <a:ext cx="1873440" cy="3013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18" descr="Изображение выглядит как одежда, человек, снег, Человеческое лицо&#10;&#10;Содержимое, созданное искусственным интеллектом, может быть неверным."/>
          <p:cNvPicPr/>
          <p:nvPr/>
        </p:nvPicPr>
        <p:blipFill>
          <a:blip r:embed="rId1"/>
          <a:srcRect l="8858" t="0" r="26371" b="42796"/>
          <a:stretch/>
        </p:blipFill>
        <p:spPr>
          <a:xfrm flipH="1">
            <a:off x="5040" y="992160"/>
            <a:ext cx="8193960" cy="7237080"/>
          </a:xfrm>
          <a:prstGeom prst="rect">
            <a:avLst/>
          </a:prstGeom>
          <a:ln w="0">
            <a:noFill/>
          </a:ln>
        </p:spPr>
      </p:pic>
      <p:pic>
        <p:nvPicPr>
          <p:cNvPr id="124" name="Рисунок 11" descr=""/>
          <p:cNvPicPr/>
          <p:nvPr/>
        </p:nvPicPr>
        <p:blipFill>
          <a:blip r:embed="rId2"/>
          <a:stretch/>
        </p:blipFill>
        <p:spPr>
          <a:xfrm>
            <a:off x="12673080" y="7683840"/>
            <a:ext cx="1828440" cy="456840"/>
          </a:xfrm>
          <a:prstGeom prst="rect">
            <a:avLst/>
          </a:prstGeom>
          <a:ln w="0">
            <a:noFill/>
          </a:ln>
        </p:spPr>
      </p:pic>
      <p:sp>
        <p:nvSpPr>
          <p:cNvPr id="125" name="Прямоугольник: скругленные верхние углы 14"/>
          <p:cNvSpPr/>
          <p:nvPr/>
        </p:nvSpPr>
        <p:spPr>
          <a:xfrm flipV="1">
            <a:off x="6932880" y="6115320"/>
            <a:ext cx="5815800" cy="194328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>
                <a:lumMod val="20000"/>
                <a:lumOff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26" name="Рисунок 13" descr=""/>
          <p:cNvPicPr/>
          <p:nvPr/>
        </p:nvPicPr>
        <p:blipFill>
          <a:blip r:embed="rId3"/>
          <a:stretch/>
        </p:blipFill>
        <p:spPr>
          <a:xfrm>
            <a:off x="10080000" y="2705760"/>
            <a:ext cx="4251240" cy="3114360"/>
          </a:xfrm>
          <a:prstGeom prst="rect">
            <a:avLst/>
          </a:prstGeom>
          <a:ln w="0">
            <a:noFill/>
          </a:ln>
        </p:spPr>
      </p:pic>
      <p:pic>
        <p:nvPicPr>
          <p:cNvPr id="127" name="Рисунок 12" descr=""/>
          <p:cNvPicPr/>
          <p:nvPr/>
        </p:nvPicPr>
        <p:blipFill>
          <a:blip r:embed="rId4"/>
          <a:stretch/>
        </p:blipFill>
        <p:spPr>
          <a:xfrm>
            <a:off x="5379840" y="2720880"/>
            <a:ext cx="4343040" cy="3114360"/>
          </a:xfrm>
          <a:prstGeom prst="rect">
            <a:avLst/>
          </a:prstGeom>
          <a:ln w="0">
            <a:noFill/>
          </a:ln>
        </p:spPr>
      </p:pic>
      <p:sp>
        <p:nvSpPr>
          <p:cNvPr id="128" name="Text 0"/>
          <p:cNvSpPr/>
          <p:nvPr/>
        </p:nvSpPr>
        <p:spPr>
          <a:xfrm>
            <a:off x="1785240" y="124920"/>
            <a:ext cx="12413520" cy="118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4649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1b1b27"/>
                </a:solidFill>
                <a:latin typeface="Arial Black"/>
                <a:ea typeface="Raleway"/>
              </a:rPr>
              <a:t>Коренные малочисленные народы России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Text 1"/>
          <p:cNvSpPr/>
          <p:nvPr/>
        </p:nvSpPr>
        <p:spPr>
          <a:xfrm>
            <a:off x="5379840" y="1096200"/>
            <a:ext cx="9128520" cy="60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rgbClr val="3c3939"/>
                </a:solidFill>
                <a:latin typeface="Arial"/>
                <a:ea typeface="Roboto"/>
              </a:rPr>
              <a:t>Особое внимание уделяется сохранению уникальной культуры и традиций коренных малочисленных народов России.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Text 2"/>
          <p:cNvSpPr/>
          <p:nvPr/>
        </p:nvSpPr>
        <p:spPr>
          <a:xfrm>
            <a:off x="5440680" y="3010680"/>
            <a:ext cx="4221000" cy="30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spcAft>
                <a:spcPts val="601"/>
              </a:spcAf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Более 40 коренных народов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75000"/>
              </a:lnSpc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с численностью менее 50 тыс</a:t>
            </a:r>
            <a:r>
              <a:rPr b="0" lang="ru-RU" sz="2800" spc="-1" strike="noStrike">
                <a:solidFill>
                  <a:srgbClr val="3c3939"/>
                </a:solidFill>
                <a:latin typeface="Arial"/>
                <a:ea typeface="Roboto"/>
              </a:rPr>
              <a:t>яч</a:t>
            </a: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 человек, проживающих в северных, сибирских и дальневосточных регионах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Text 3"/>
          <p:cNvSpPr/>
          <p:nvPr/>
        </p:nvSpPr>
        <p:spPr>
          <a:xfrm>
            <a:off x="10197720" y="3068640"/>
            <a:ext cx="4016520" cy="228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spcAft>
                <a:spcPts val="601"/>
              </a:spcAf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Ненцы, Эвенки, Чукчи, Коми, Ханты, Манси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75000"/>
              </a:lnSpc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— </a:t>
            </a: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это лишь некоторые из них, носители древних культур и уникального уклада жизни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2" name="Text 4"/>
          <p:cNvSpPr/>
          <p:nvPr/>
        </p:nvSpPr>
        <p:spPr>
          <a:xfrm>
            <a:off x="7157160" y="6285960"/>
            <a:ext cx="5515200" cy="178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spcAft>
                <a:spcPts val="601"/>
              </a:spcAf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Государственная поддержка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75000"/>
              </a:lnSpc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направлена на сохранение их традиционного образа жизни, языков, культур и среды обитания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Прямоугольник 10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23" descr="Изображение выглядит как Модный аксессуар, Человеческое лицо, человек, одежда&#10;&#10;Содержимое, созданное искусственным интеллектом, может быть неверным."/>
          <p:cNvPicPr/>
          <p:nvPr/>
        </p:nvPicPr>
        <p:blipFill>
          <a:blip r:embed="rId1"/>
          <a:srcRect l="0" t="0" r="3760" b="0"/>
          <a:stretch/>
        </p:blipFill>
        <p:spPr>
          <a:xfrm>
            <a:off x="8075520" y="1418760"/>
            <a:ext cx="6554520" cy="6810480"/>
          </a:xfrm>
          <a:prstGeom prst="rect">
            <a:avLst/>
          </a:prstGeom>
          <a:ln w="0">
            <a:noFill/>
          </a:ln>
        </p:spPr>
      </p:pic>
      <p:sp>
        <p:nvSpPr>
          <p:cNvPr id="135" name="Прямоугольник: скругленные верхние углы 20"/>
          <p:cNvSpPr/>
          <p:nvPr/>
        </p:nvSpPr>
        <p:spPr>
          <a:xfrm flipV="1">
            <a:off x="743040" y="6005880"/>
            <a:ext cx="7705800" cy="194328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72c4">
                <a:lumMod val="20000"/>
                <a:lumOff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36" name="Рисунок 19" descr=""/>
          <p:cNvPicPr/>
          <p:nvPr/>
        </p:nvPicPr>
        <p:blipFill>
          <a:blip r:embed="rId2"/>
          <a:stretch/>
        </p:blipFill>
        <p:spPr>
          <a:xfrm>
            <a:off x="4826880" y="2706480"/>
            <a:ext cx="4251240" cy="3114360"/>
          </a:xfrm>
          <a:prstGeom prst="rect">
            <a:avLst/>
          </a:prstGeom>
          <a:ln w="0">
            <a:noFill/>
          </a:ln>
        </p:spPr>
      </p:pic>
      <p:pic>
        <p:nvPicPr>
          <p:cNvPr id="137" name="Рисунок 18" descr=""/>
          <p:cNvPicPr/>
          <p:nvPr/>
        </p:nvPicPr>
        <p:blipFill>
          <a:blip r:embed="rId3"/>
          <a:stretch/>
        </p:blipFill>
        <p:spPr>
          <a:xfrm>
            <a:off x="249120" y="2706480"/>
            <a:ext cx="4346640" cy="3115080"/>
          </a:xfrm>
          <a:prstGeom prst="rect">
            <a:avLst/>
          </a:prstGeom>
          <a:ln w="0">
            <a:noFill/>
          </a:ln>
        </p:spPr>
      </p:pic>
      <p:sp>
        <p:nvSpPr>
          <p:cNvPr id="138" name="Text 0"/>
          <p:cNvSpPr/>
          <p:nvPr/>
        </p:nvSpPr>
        <p:spPr>
          <a:xfrm>
            <a:off x="3641760" y="159120"/>
            <a:ext cx="607572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4450"/>
              </a:lnSpc>
              <a:tabLst>
                <a:tab algn="l" pos="0"/>
              </a:tabLst>
            </a:pPr>
            <a:r>
              <a:rPr b="0" lang="en-US" sz="3550" spc="-1" strike="noStrike">
                <a:solidFill>
                  <a:srgbClr val="1b1b27"/>
                </a:solidFill>
                <a:latin typeface="Arial Black"/>
                <a:ea typeface="Raleway"/>
              </a:rPr>
              <a:t>Языковые богатства России</a:t>
            </a:r>
            <a:endParaRPr b="0" lang="ru-RU" sz="355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Text 1"/>
          <p:cNvSpPr/>
          <p:nvPr/>
        </p:nvSpPr>
        <p:spPr>
          <a:xfrm>
            <a:off x="249120" y="1121040"/>
            <a:ext cx="8829000" cy="58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rgbClr val="3c3939"/>
                </a:solidFill>
                <a:latin typeface="Arial"/>
                <a:ea typeface="Roboto"/>
              </a:rPr>
              <a:t>Язык — живое сердце культуры каждого народа, и Россия бережно хранит это достояние.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Text 4"/>
          <p:cNvSpPr/>
          <p:nvPr/>
        </p:nvSpPr>
        <p:spPr>
          <a:xfrm>
            <a:off x="886320" y="2879640"/>
            <a:ext cx="2268000" cy="28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Более 100 языков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Text 5"/>
          <p:cNvSpPr/>
          <p:nvPr/>
        </p:nvSpPr>
        <p:spPr>
          <a:xfrm>
            <a:off x="413280" y="3242520"/>
            <a:ext cx="4017960" cy="209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В России официально признано и используется более 100 различных языков, отражающих уникальность каждого этноса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Text 8"/>
          <p:cNvSpPr/>
          <p:nvPr/>
        </p:nvSpPr>
        <p:spPr>
          <a:xfrm>
            <a:off x="5545800" y="3051360"/>
            <a:ext cx="2268000" cy="28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Русский язык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Text 9"/>
          <p:cNvSpPr/>
          <p:nvPr/>
        </p:nvSpPr>
        <p:spPr>
          <a:xfrm>
            <a:off x="5081400" y="3469320"/>
            <a:ext cx="3706920" cy="21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Русский язык служит государственным и объединяющим языком для всех граждан, способствуя взаимопониманию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Text 12"/>
          <p:cNvSpPr/>
          <p:nvPr/>
        </p:nvSpPr>
        <p:spPr>
          <a:xfrm>
            <a:off x="1675800" y="6253560"/>
            <a:ext cx="5276880" cy="32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Поддержка национальных языков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Text 13"/>
          <p:cNvSpPr/>
          <p:nvPr/>
        </p:nvSpPr>
        <p:spPr>
          <a:xfrm>
            <a:off x="962640" y="6580800"/>
            <a:ext cx="7326000" cy="88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Национальные языки активно сохраняются и развиваются в школах, культурных центрах и через государственные программы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Прямоугольник 17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23" descr=""/>
          <p:cNvPicPr/>
          <p:nvPr/>
        </p:nvPicPr>
        <p:blipFill>
          <a:blip r:embed="rId1"/>
          <a:stretch/>
        </p:blipFill>
        <p:spPr>
          <a:xfrm>
            <a:off x="12673080" y="7683840"/>
            <a:ext cx="1828440" cy="456840"/>
          </a:xfrm>
          <a:prstGeom prst="rect">
            <a:avLst/>
          </a:prstGeom>
          <a:ln w="0">
            <a:noFill/>
          </a:ln>
        </p:spPr>
      </p:pic>
      <p:pic>
        <p:nvPicPr>
          <p:cNvPr id="148" name="Рисунок 22" descr="Изображение выглядит как одежда, человек, Дизайн костюма, картина&#10;&#10;Содержимое, созданное искусственным интеллектом, может быть неверным."/>
          <p:cNvPicPr/>
          <p:nvPr/>
        </p:nvPicPr>
        <p:blipFill>
          <a:blip r:embed="rId2"/>
          <a:srcRect l="30067" t="0" r="17965" b="61463"/>
          <a:stretch/>
        </p:blipFill>
        <p:spPr>
          <a:xfrm>
            <a:off x="-18000" y="2462040"/>
            <a:ext cx="7814520" cy="57949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49" name="Рисунок 20" descr="Изображение выглядит как человек, Дизайн костюма, картина, обувь&#10;&#10;Содержимое, созданное искусственным интеллектом, может быть неверным."/>
          <p:cNvPicPr/>
          <p:nvPr/>
        </p:nvPicPr>
        <p:blipFill>
          <a:blip r:embed="rId3"/>
          <a:srcRect l="26159" t="0" r="29296" b="59303"/>
          <a:stretch/>
        </p:blipFill>
        <p:spPr>
          <a:xfrm>
            <a:off x="7737840" y="1965240"/>
            <a:ext cx="6979680" cy="63766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50" name="Text 0"/>
          <p:cNvSpPr/>
          <p:nvPr/>
        </p:nvSpPr>
        <p:spPr>
          <a:xfrm>
            <a:off x="2859840" y="48960"/>
            <a:ext cx="9328320" cy="70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chemeClr val="accent1">
                    <a:lumMod val="50000"/>
                  </a:schemeClr>
                </a:solidFill>
                <a:latin typeface="Arial Black"/>
                <a:ea typeface="Raleway"/>
              </a:rPr>
              <a:t>Почему важно единство народов?</a:t>
            </a:r>
            <a:endParaRPr b="0" lang="ru-RU" sz="3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Text 1"/>
          <p:cNvSpPr/>
          <p:nvPr/>
        </p:nvSpPr>
        <p:spPr>
          <a:xfrm>
            <a:off x="798840" y="1357200"/>
            <a:ext cx="13032360" cy="59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oboto"/>
              </a:rPr>
              <a:t>Единство народов —</a:t>
            </a:r>
            <a:r>
              <a:rPr b="0" lang="ru-RU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oboto"/>
              </a:rPr>
              <a:t> </a:t>
            </a: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oboto"/>
              </a:rPr>
              <a:t>фундамент процветающего и сильного государства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2" name="Text 3"/>
          <p:cNvSpPr/>
          <p:nvPr/>
        </p:nvSpPr>
        <p:spPr>
          <a:xfrm>
            <a:off x="5231520" y="2552400"/>
            <a:ext cx="3961080" cy="61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aleway"/>
              </a:rPr>
              <a:t>Мир и стабильность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Shape 4"/>
          <p:cNvSpPr/>
          <p:nvPr/>
        </p:nvSpPr>
        <p:spPr>
          <a:xfrm>
            <a:off x="4845960" y="3134520"/>
            <a:ext cx="4663800" cy="66600"/>
          </a:xfrm>
          <a:prstGeom prst="roundRect">
            <a:avLst>
              <a:gd name="adj" fmla="val 625116"/>
            </a:avLst>
          </a:prstGeom>
          <a:solidFill>
            <a:schemeClr val="tx2">
              <a:lumMod val="75000"/>
            </a:schemeClr>
          </a:solidFill>
          <a:ln w="0">
            <a:solidFill>
              <a:srgbClr val="44546a">
                <a:lumMod val="7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2160" bIns="216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2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154" name="Text 6"/>
          <p:cNvSpPr/>
          <p:nvPr/>
        </p:nvSpPr>
        <p:spPr>
          <a:xfrm>
            <a:off x="5242680" y="3606480"/>
            <a:ext cx="275292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aleway"/>
              </a:rPr>
              <a:t>Взаимное уважение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Text 9"/>
          <p:cNvSpPr/>
          <p:nvPr/>
        </p:nvSpPr>
        <p:spPr>
          <a:xfrm>
            <a:off x="5036760" y="4605480"/>
            <a:ext cx="302076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aleway"/>
              </a:rPr>
              <a:t>Сохранение наследия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Text 12"/>
          <p:cNvSpPr/>
          <p:nvPr/>
        </p:nvSpPr>
        <p:spPr>
          <a:xfrm>
            <a:off x="5567400" y="5649480"/>
            <a:ext cx="217044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>
                    <a:lumMod val="50000"/>
                  </a:schemeClr>
                </a:solidFill>
                <a:latin typeface="Arial"/>
                <a:ea typeface="Raleway"/>
              </a:rPr>
              <a:t>Сильная Россия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Прямоугольник 18"/>
          <p:cNvSpPr/>
          <p:nvPr/>
        </p:nvSpPr>
        <p:spPr>
          <a:xfrm>
            <a:off x="3240" y="828000"/>
            <a:ext cx="14626800" cy="1472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8" name="Shape 4"/>
          <p:cNvSpPr/>
          <p:nvPr/>
        </p:nvSpPr>
        <p:spPr>
          <a:xfrm>
            <a:off x="4789440" y="4189680"/>
            <a:ext cx="4663800" cy="66600"/>
          </a:xfrm>
          <a:prstGeom prst="roundRect">
            <a:avLst>
              <a:gd name="adj" fmla="val 625116"/>
            </a:avLst>
          </a:prstGeom>
          <a:solidFill>
            <a:schemeClr val="tx2">
              <a:lumMod val="75000"/>
            </a:schemeClr>
          </a:solidFill>
          <a:ln w="0">
            <a:solidFill>
              <a:srgbClr val="44546a">
                <a:lumMod val="7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2160" bIns="216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9" name="Shape 4"/>
          <p:cNvSpPr/>
          <p:nvPr/>
        </p:nvSpPr>
        <p:spPr>
          <a:xfrm>
            <a:off x="4789440" y="5244480"/>
            <a:ext cx="4663800" cy="66600"/>
          </a:xfrm>
          <a:prstGeom prst="roundRect">
            <a:avLst>
              <a:gd name="adj" fmla="val 625116"/>
            </a:avLst>
          </a:prstGeom>
          <a:solidFill>
            <a:schemeClr val="tx2">
              <a:lumMod val="75000"/>
            </a:schemeClr>
          </a:solidFill>
          <a:ln w="0">
            <a:solidFill>
              <a:srgbClr val="44546a">
                <a:lumMod val="7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2160" bIns="216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Рисунок 14" descr="Изображение выглядит как силуэт&#10;&#10;Содержимое, созданное искусственным интеллектом, может быть неверным."/>
          <p:cNvPicPr/>
          <p:nvPr/>
        </p:nvPicPr>
        <p:blipFill>
          <a:blip r:embed="rId1">
            <a:alphaModFix amt="3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LineDrawing/>
                    </a14:imgEffect>
                  </a14:imgLayer>
                </a14:imgProps>
              </a:ext>
            </a:extLst>
          </a:blip>
          <a:srcRect l="10101" t="20240" r="7813" b="22132"/>
          <a:stretch/>
        </p:blipFill>
        <p:spPr>
          <a:xfrm>
            <a:off x="-43920" y="334080"/>
            <a:ext cx="15088320" cy="7561080"/>
          </a:xfrm>
          <a:prstGeom prst="rect">
            <a:avLst/>
          </a:prstGeom>
          <a:ln w="0">
            <a:noFill/>
          </a:ln>
        </p:spPr>
      </p:pic>
      <p:pic>
        <p:nvPicPr>
          <p:cNvPr id="161" name="Рисунок 21" descr="Изображение выглядит как человек, Дизайн костюма, одежда, мода&#10;&#10;Содержимое, созданное искусственным интеллектом, может быть неверным."/>
          <p:cNvPicPr/>
          <p:nvPr/>
        </p:nvPicPr>
        <p:blipFill>
          <a:blip r:embed="rId2"/>
          <a:srcRect l="31894" t="0" r="37753" b="63276"/>
          <a:stretch/>
        </p:blipFill>
        <p:spPr>
          <a:xfrm>
            <a:off x="10666080" y="3492720"/>
            <a:ext cx="3980160" cy="4815000"/>
          </a:xfrm>
          <a:prstGeom prst="rect">
            <a:avLst/>
          </a:prstGeom>
          <a:ln w="0">
            <a:noFill/>
          </a:ln>
        </p:spPr>
      </p:pic>
      <p:sp>
        <p:nvSpPr>
          <p:cNvPr id="162" name="Text 1"/>
          <p:cNvSpPr/>
          <p:nvPr/>
        </p:nvSpPr>
        <p:spPr>
          <a:xfrm>
            <a:off x="4690800" y="916200"/>
            <a:ext cx="9704520" cy="108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200" spc="-1" strike="noStrike">
                <a:solidFill>
                  <a:srgbClr val="3c3939"/>
                </a:solidFill>
                <a:latin typeface="Arial"/>
                <a:ea typeface="Roboto"/>
              </a:rPr>
              <a:t>Пусть этот год станет символом нашего общего стремления к миру, согласию и процветанию!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Text 4"/>
          <p:cNvSpPr/>
          <p:nvPr/>
        </p:nvSpPr>
        <p:spPr>
          <a:xfrm>
            <a:off x="277920" y="2588760"/>
            <a:ext cx="4156200" cy="108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Открываем сердца для понимания и ценности культур друг друга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Text 6"/>
          <p:cNvSpPr/>
          <p:nvPr/>
        </p:nvSpPr>
        <p:spPr>
          <a:xfrm>
            <a:off x="5445000" y="2163600"/>
            <a:ext cx="283500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Ценим друг друга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Text 7"/>
          <p:cNvSpPr/>
          <p:nvPr/>
        </p:nvSpPr>
        <p:spPr>
          <a:xfrm>
            <a:off x="4755600" y="2593440"/>
            <a:ext cx="4389480" cy="108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Признаем уникальность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и вклад каждого народа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75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в общую историю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Text 9"/>
          <p:cNvSpPr/>
          <p:nvPr/>
        </p:nvSpPr>
        <p:spPr>
          <a:xfrm>
            <a:off x="9620640" y="2163600"/>
            <a:ext cx="338724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Строим сильную Россию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Text 10"/>
          <p:cNvSpPr/>
          <p:nvPr/>
        </p:nvSpPr>
        <p:spPr>
          <a:xfrm>
            <a:off x="9128520" y="2522880"/>
            <a:ext cx="5729760" cy="72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Вместе мы создаём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будущее,</a:t>
            </a:r>
            <a:r>
              <a:rPr b="0" lang="ru-RU" sz="2800" spc="-1" strike="noStrike">
                <a:solidFill>
                  <a:srgbClr val="3c3939"/>
                </a:solidFill>
                <a:latin typeface="Arial"/>
                <a:ea typeface="Roboto"/>
              </a:rPr>
              <a:t> </a:t>
            </a: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основанное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3c3939"/>
                </a:solidFill>
                <a:latin typeface="Arial"/>
                <a:ea typeface="Roboto"/>
              </a:rPr>
              <a:t>на дружбе и согласии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8" name="Рисунок 20" descr=""/>
          <p:cNvPicPr/>
          <p:nvPr/>
        </p:nvPicPr>
        <p:blipFill>
          <a:blip r:embed="rId3"/>
          <a:srcRect l="13525" t="0" r="15039" b="44074"/>
          <a:stretch/>
        </p:blipFill>
        <p:spPr>
          <a:xfrm>
            <a:off x="0" y="3319200"/>
            <a:ext cx="3906360" cy="4910040"/>
          </a:xfrm>
          <a:prstGeom prst="rect">
            <a:avLst/>
          </a:prstGeom>
          <a:ln w="0">
            <a:noFill/>
          </a:ln>
        </p:spPr>
      </p:pic>
      <p:pic>
        <p:nvPicPr>
          <p:cNvPr id="169" name="Рисунок 16" descr="Изображение выглядит как человек, Человеческое лицо, одежда, Дизайн костюма&#10;&#10;Содержимое, созданное искусственным интеллектом, может быть неверным."/>
          <p:cNvPicPr/>
          <p:nvPr/>
        </p:nvPicPr>
        <p:blipFill>
          <a:blip r:embed="rId4"/>
          <a:srcRect l="15063" t="0" r="14782" b="33702"/>
          <a:stretch/>
        </p:blipFill>
        <p:spPr>
          <a:xfrm flipH="1">
            <a:off x="2119320" y="4080960"/>
            <a:ext cx="4389480" cy="4148280"/>
          </a:xfrm>
          <a:prstGeom prst="rect">
            <a:avLst/>
          </a:prstGeom>
          <a:ln w="0">
            <a:noFill/>
          </a:ln>
        </p:spPr>
      </p:pic>
      <p:pic>
        <p:nvPicPr>
          <p:cNvPr id="170" name="Рисунок 17" descr="Изображение выглядит как одежда, Дизайн костюма, Человеческое лицо, человек&#10;&#10;Содержимое, созданное искусственным интеллектом, может быть неверным."/>
          <p:cNvPicPr/>
          <p:nvPr/>
        </p:nvPicPr>
        <p:blipFill>
          <a:blip r:embed="rId5"/>
          <a:srcRect l="28752" t="0" r="26113" b="52554"/>
          <a:stretch/>
        </p:blipFill>
        <p:spPr>
          <a:xfrm>
            <a:off x="9145800" y="4267080"/>
            <a:ext cx="3862080" cy="3962160"/>
          </a:xfrm>
          <a:prstGeom prst="rect">
            <a:avLst/>
          </a:prstGeom>
          <a:ln w="0">
            <a:noFill/>
          </a:ln>
        </p:spPr>
      </p:pic>
      <p:pic>
        <p:nvPicPr>
          <p:cNvPr id="171" name="Рисунок 19" descr="Изображение выглядит как одежда, Дизайн костюма, человек, Человеческое лицо&#10;&#10;Содержимое, созданное искусственным интеллектом, может быть неверным."/>
          <p:cNvPicPr/>
          <p:nvPr/>
        </p:nvPicPr>
        <p:blipFill>
          <a:blip r:embed="rId6"/>
          <a:srcRect l="31806" t="0" r="27543" b="60812"/>
          <a:stretch/>
        </p:blipFill>
        <p:spPr>
          <a:xfrm>
            <a:off x="6862680" y="3861360"/>
            <a:ext cx="4530960" cy="4367880"/>
          </a:xfrm>
          <a:prstGeom prst="rect">
            <a:avLst/>
          </a:prstGeom>
          <a:ln w="0">
            <a:noFill/>
          </a:ln>
        </p:spPr>
      </p:pic>
      <p:pic>
        <p:nvPicPr>
          <p:cNvPr id="172" name="Рисунок 15" descr="Изображение выглядит как Человеческое лицо, Модный аксессуар, человек, одежда&#10;&#10;Содержимое, созданное искусственным интеллектом, может быть неверным."/>
          <p:cNvPicPr/>
          <p:nvPr/>
        </p:nvPicPr>
        <p:blipFill>
          <a:blip r:embed="rId7"/>
          <a:srcRect l="0" t="0" r="0" b="13093"/>
          <a:stretch/>
        </p:blipFill>
        <p:spPr>
          <a:xfrm>
            <a:off x="4214880" y="3684960"/>
            <a:ext cx="5295240" cy="4602240"/>
          </a:xfrm>
          <a:prstGeom prst="rect">
            <a:avLst/>
          </a:prstGeom>
          <a:ln w="0">
            <a:noFill/>
          </a:ln>
        </p:spPr>
      </p:pic>
      <p:sp>
        <p:nvSpPr>
          <p:cNvPr id="173" name="Text 0"/>
          <p:cNvSpPr/>
          <p:nvPr/>
        </p:nvSpPr>
        <p:spPr>
          <a:xfrm>
            <a:off x="550080" y="164160"/>
            <a:ext cx="9904320" cy="14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1b1b27"/>
                </a:solidFill>
                <a:latin typeface="Arial Black"/>
                <a:ea typeface="Raleway"/>
              </a:rPr>
              <a:t>2026 — год, когда мы вместе!</a:t>
            </a:r>
            <a:endParaRPr b="0" lang="ru-RU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Text 3"/>
          <p:cNvSpPr/>
          <p:nvPr/>
        </p:nvSpPr>
        <p:spPr>
          <a:xfrm>
            <a:off x="701280" y="2159280"/>
            <a:ext cx="2835000" cy="35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1" i="1" lang="en-US" sz="2800" spc="-1" strike="noStrike">
                <a:solidFill>
                  <a:srgbClr val="3c3939"/>
                </a:solidFill>
                <a:latin typeface="Arial"/>
                <a:ea typeface="Raleway"/>
              </a:rPr>
              <a:t>Учимся уважать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Application>LibreOffice/24.2.3.2$Linux_X86_64 LibreOffice_project/420$Build-2</Application>
  <AppVersion>15.0000</AppVersion>
  <Words>469</Words>
  <Paragraphs>77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2026-01-05T15:36:24Z</dcterms:created>
  <dc:creator/>
  <dc:description/>
  <dc:language>ru-RU</dc:language>
  <cp:lastModifiedBy>Office</cp:lastModifiedBy>
  <dcterms:modified xsi:type="dcterms:W3CDTF">2026-01-05T19:15:21Z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Произвольный</vt:lpwstr>
  </property>
  <property fmtid="{D5CDD505-2E9C-101B-9397-08002B2CF9AE}" pid="4" name="Slides">
    <vt:i4>9</vt:i4>
  </property>
</Properties>
</file>